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74" r:id="rId2"/>
    <p:sldId id="857" r:id="rId3"/>
    <p:sldId id="263" r:id="rId4"/>
    <p:sldId id="257" r:id="rId5"/>
    <p:sldId id="390" r:id="rId6"/>
    <p:sldId id="384" r:id="rId7"/>
    <p:sldId id="378" r:id="rId8"/>
    <p:sldId id="379" r:id="rId9"/>
    <p:sldId id="381" r:id="rId10"/>
    <p:sldId id="394" r:id="rId11"/>
    <p:sldId id="392" r:id="rId12"/>
    <p:sldId id="870" r:id="rId13"/>
    <p:sldId id="869" r:id="rId14"/>
    <p:sldId id="871" r:id="rId15"/>
    <p:sldId id="393" r:id="rId16"/>
    <p:sldId id="395" r:id="rId17"/>
    <p:sldId id="387" r:id="rId18"/>
    <p:sldId id="398" r:id="rId19"/>
    <p:sldId id="396" r:id="rId20"/>
    <p:sldId id="876" r:id="rId21"/>
    <p:sldId id="877" r:id="rId22"/>
    <p:sldId id="878" r:id="rId23"/>
    <p:sldId id="873" r:id="rId24"/>
    <p:sldId id="872" r:id="rId25"/>
    <p:sldId id="874" r:id="rId26"/>
    <p:sldId id="875" r:id="rId27"/>
    <p:sldId id="330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72237"/>
  </p:normalViewPr>
  <p:slideViewPr>
    <p:cSldViewPr>
      <p:cViewPr varScale="1">
        <p:scale>
          <a:sx n="92" d="100"/>
          <a:sy n="92" d="100"/>
        </p:scale>
        <p:origin x="29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7605-6B5A-40E7-9B80-1EB36C71D8AC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7736C-C334-4D13-BEA9-E2AFFFF61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2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ect.icu/informatsiya-znaniya-i-dannye-otnosheniya-mezhdu-nimi-otlichiya-i-skhodstva-preobrazovanie-priznaki-znanij-6173#term-danny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ect.icu/obektno-orientirovannyj-podkhod-k-razrabotke-po-1-1-ponyatiya-obekta-i-klassa-instantsirovanie-klassa-3307#term-klas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ntellect.icu/poryadok-rosta-slozhnosti-algoritmov-4324" TargetMode="External"/><Relationship Id="rId4" Type="http://schemas.openxmlformats.org/officeDocument/2006/relationships/hyperlink" Target="https://intellect.icu/algoritm-ponyatie-terminologiya-svojstva-zapis-38#term-algorit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Что такое алгоритм? Чтобы лучше понять, давайте рассмотрим варианты приготовления омлета. Общие этапы приготовления омлета: 1) Взять сковороду. 2) Достать масло. а. У нас есть нефть? я. Если да, положите его в кастрюлю. II. Если нет, то хотим ли мы покупать нефть? 1. Если да, то иди и покупай. 2. Если нет, мы можем прекратить. 3) Включите плиту и т.д.. Что мы делаем, так это для данной проблемы (приготовление омлета), даем пошаговую подсказку ее решения. Формальное определение алгоритма можно дать так: Алгоритм — это пошаговые инструкции к заданной проблеме. При написании алгоритмов следует помнить одно важное замечание: нам не нужно доказывать каждый шаг алгоритма.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77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На каких входных данных алгоритм занимает меньше времени (работает хорошо), а на каких входных данных алгоритм занимает огромное время. </a:t>
            </a:r>
          </a:p>
          <a:p>
            <a:r>
              <a:rPr lang="ru-RU" dirty="0">
                <a:effectLst/>
              </a:rPr>
              <a:t>Мы уже видели, что алгоритм может быть представлен в виде выражения. </a:t>
            </a:r>
          </a:p>
          <a:p>
            <a:r>
              <a:rPr lang="ru-RU" dirty="0">
                <a:effectLst/>
              </a:rPr>
              <a:t>Это означает, что мы представляем алгоритм с множественными проявлениями: одно для обнаружения, когда он занимает меньше времени, и другое для обнаружения, когда он занимает больше времени.</a:t>
            </a:r>
          </a:p>
          <a:p>
            <a:r>
              <a:rPr lang="ru-RU" dirty="0">
                <a:effectLst/>
              </a:rPr>
              <a:t> В общем случае первый случай называется самым случайным случаем для алгоритма.</a:t>
            </a:r>
          </a:p>
          <a:p>
            <a:r>
              <a:rPr lang="ru-RU" dirty="0">
                <a:effectLst/>
              </a:rPr>
              <a:t> Для анализа алгоритма нам нужен какой-то синтаксис, который формирует основы для асимптотического анализа/обозначения. </a:t>
            </a:r>
          </a:p>
          <a:p>
            <a:r>
              <a:rPr lang="ru-RU" dirty="0">
                <a:effectLst/>
              </a:rPr>
              <a:t>Существует три типа анализа: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18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релиз </a:t>
            </a:r>
            <a:r>
              <a:rPr lang="en-US" dirty="0"/>
              <a:t>Java </a:t>
            </a:r>
            <a:r>
              <a:rPr lang="ru-RU" dirty="0" err="1"/>
              <a:t>посьтавляется</a:t>
            </a:r>
            <a:r>
              <a:rPr lang="ru-RU" dirty="0"/>
              <a:t> в виде двух различных дистрибутивов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50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Асимптотическая запись? Имея связи для наилучшего, среднего и наихудшего случая, для всех трех случаев необходимо определить вероятность и вероятность возникновения границ. Чтобы представить эти возможности и возможные границы, нужен некоторый синтаксис, и это касается обсуждения. проявляется, что данный алгоритм представлен в виде функции.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Рассматривая входные </a:t>
            </a:r>
            <a:r>
              <a:rPr lang="ru-RU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3"/>
              </a:rPr>
              <a:t>данные 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достаточно больших размеров для оценки только такой величины, как порядок роста времени работы алгоритма, мы определяем асимптотическую эффективность алгоритмов.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Это означает, что нас интересует только то, как время работы алгоритма растет с увеличением размера входных данных до бесконечности.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Обычно алгоритм, эффективный в асимптотическом смысле, будет продуктивным для всех входных данных, за исключением очень маленьких.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22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01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Обозначение </a:t>
            </a:r>
            <a:r>
              <a:rPr lang="e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Big O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используется для классификации алгоритмов в соответствии с тем, как растут их требования к времени выполнения или месту при увеличении размера входных данных. На графике ниже вы можете найти наиболее распространенные порядки роста алгоритмов, указанных в обозначениях 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Big O.</a:t>
            </a:r>
            <a:br>
              <a:rPr lang="en" dirty="0"/>
            </a:br>
            <a:br>
              <a:rPr lang="en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20806-F0D2-174C-AC4F-53DB30FE7C1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548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19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203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Если мы хотим поехать из города в город, это можно сделать по разному: самолетом, автобусом, поездом, а также на велосипеде. </a:t>
            </a:r>
          </a:p>
          <a:p>
            <a:r>
              <a:rPr lang="ru-RU" dirty="0">
                <a:effectLst/>
              </a:rPr>
              <a:t>В зависимости от наличия и удобства мы выбираем тот, который нам подходит. </a:t>
            </a:r>
          </a:p>
          <a:p>
            <a:r>
              <a:rPr lang="ru-RU" dirty="0">
                <a:effectLst/>
              </a:rPr>
              <a:t>Точно так же в информатике может существовать несколько алгоритмов для решения одной и той же задачи (например, проблема сортировки имеет множество алгоритмов, таких как сортировка на вставках, сортировка по выбору, быстрая сортировка и многие другие).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1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.</a:t>
            </a:r>
          </a:p>
          <a:p>
            <a:r>
              <a:rPr lang="ru-RU" dirty="0">
                <a:effectLst/>
              </a:rPr>
              <a:t> Цель анализа алгоритмов? Цель состоит в том, чтобы сравнить алгоритмы (или решения) в основном с точки зрения времени выполнения, а также с точки зрения других факторов (например, результатов наблюдений, результатов разработчика и т. д.). Что такое анализ времени выполнения? </a:t>
            </a:r>
          </a:p>
          <a:p>
            <a:r>
              <a:rPr lang="ru-RU" dirty="0">
                <a:effectLst/>
              </a:rPr>
              <a:t>Это процесс определения, как максимальное время обработки по мере увеличения размера задачи (размера входных данных). </a:t>
            </a:r>
          </a:p>
          <a:p>
            <a:r>
              <a:rPr lang="ru-RU" dirty="0">
                <a:effectLst/>
              </a:rPr>
              <a:t>Размер входных данных — это количество элементов во входных данных, и в зависимости от типа входных данных могут быть разные типы. </a:t>
            </a:r>
          </a:p>
          <a:p>
            <a:r>
              <a:rPr lang="ru-RU" dirty="0">
                <a:effectLst/>
              </a:rPr>
              <a:t>В общем, мы предлагаем использовать популярные типы входов.</a:t>
            </a:r>
          </a:p>
          <a:p>
            <a:r>
              <a:rPr lang="ru-RU" dirty="0">
                <a:effectLst/>
              </a:rPr>
              <a:t>  Размер массива </a:t>
            </a:r>
          </a:p>
          <a:p>
            <a:r>
              <a:rPr lang="ru-RU" dirty="0">
                <a:effectLst/>
              </a:rPr>
              <a:t> Полиномиальная степень </a:t>
            </a:r>
          </a:p>
          <a:p>
            <a:r>
              <a:rPr lang="ru-RU" dirty="0">
                <a:effectLst/>
              </a:rPr>
              <a:t> Количество элементов в матрице </a:t>
            </a:r>
          </a:p>
          <a:p>
            <a:r>
              <a:rPr lang="ru-RU" dirty="0">
                <a:effectLst/>
              </a:rPr>
              <a:t> Количество битов в двоичном представлении ввода </a:t>
            </a:r>
          </a:p>
          <a:p>
            <a:r>
              <a:rPr lang="ru-RU" dirty="0">
                <a:effectLst/>
              </a:rPr>
              <a:t> Вершины и ребра в графе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Как алгоритмы решения? Для сравнения алгоритмов определения некоторых . </a:t>
            </a:r>
          </a:p>
          <a:p>
            <a:r>
              <a:rPr lang="ru-RU" dirty="0">
                <a:effectLst/>
              </a:rPr>
              <a:t>Сроки исполнения? поскольку время выполнения зависит от компьютера. Количество выполненных операций? </a:t>
            </a:r>
          </a:p>
          <a:p>
            <a:r>
              <a:rPr lang="ru-RU" dirty="0">
                <a:effectLst/>
              </a:rPr>
              <a:t>Поскольку количество действий зависит от языка программирования, а также от стиля отдельного программиста.</a:t>
            </a:r>
          </a:p>
          <a:p>
            <a:r>
              <a:rPr lang="ru-RU" dirty="0">
                <a:effectLst/>
              </a:rPr>
              <a:t> Идеальное решение? Это привело к тому, что во время работы данного алгоритма мы выявили особенности размера входных данных (т.е.). </a:t>
            </a:r>
          </a:p>
          <a:p>
            <a:r>
              <a:rPr lang="ru-RU" dirty="0">
                <a:effectLst/>
              </a:rPr>
              <a:t>Мы производим сравнение различных функций за время работы и такого рода сравнение не зависит от машинного времени, стиля программирования и т.д. д.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5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Что такое скорость роста?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</a:rPr>
              <a:t>Вероятно, вы пришли в магазин, чтобы купить машину и велосипед. Скорость, это зависимость с которой время работы алгоритма зависит от зависимости от входных данных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 Обычно мы говорим: «Это потому, что стоимость автомобиля слишком велика по сравнению со стоимостью велосипеда(приближение стоимости велосипеда к стоимости автомобиля).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Точное знание количества операций, выполненных алгоритмом, не играет существенной роли в анализе алгоритмов.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Куда важнее скорость роста этого числа при росте объема входных данных. Эта скорость называется порядком роста алгоритма.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Нас интересует только общий характер поведения алгоритмов, а не подробности этого поведения.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При анализе алгоритмов нас скорее будет интересовать </a:t>
            </a:r>
            <a:r>
              <a:rPr lang="ru-RU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3"/>
              </a:rPr>
              <a:t>класс 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порядка роста, к которому относится </a:t>
            </a:r>
            <a:r>
              <a:rPr lang="ru-RU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4"/>
              </a:rPr>
              <a:t>алгоритм 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чем точное количество выполняемых им операций каждого типа (табл. 2.1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Источник: </a:t>
            </a:r>
            <a:r>
              <a:rPr lang="en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5"/>
              </a:rPr>
              <a:t>https://intellect.icu/poryadok-rosta-slozhnosti-algoritmov-4324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7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Для приведенного выше примера мы предлагаем привести стоимость автомобиля и стоимость цикла в терминах функций, </a:t>
            </a:r>
          </a:p>
          <a:p>
            <a:r>
              <a:rPr lang="ru-RU" dirty="0">
                <a:effectLst/>
              </a:rPr>
              <a:t>и для данной функции мы предлагаем использовать диапазон значений, относительно которые используются (для большого значения размера ввода, ). </a:t>
            </a:r>
          </a:p>
          <a:p>
            <a:r>
              <a:rPr lang="ru-RU" dirty="0">
                <a:effectLst/>
              </a:rPr>
              <a:t>Например, в приведенном ниже случае, и являются отдельными затратами на некоторые функции и мы приближаем его к . </a:t>
            </a:r>
          </a:p>
          <a:p>
            <a:r>
              <a:rPr lang="ru-RU" dirty="0">
                <a:effectLst/>
              </a:rPr>
              <a:t>Так как, это самый высокий темп роста.</a:t>
            </a:r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Часто встречающаяся скорость роста На приведенной ниже диаграмме обнаружена взаимосвязь между темпами роста.</a:t>
            </a:r>
          </a:p>
          <a:p>
            <a:pPr algn="l"/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Часто используемая скорость</a:t>
            </a:r>
          </a:p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35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5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3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76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3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13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119727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751" y="2693773"/>
            <a:ext cx="8349049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1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5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1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4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96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81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orina_n@mail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ect.icu/analiz-i-otsenka-slozhnosti-algoritmov-o-bolshoe-funktsii-otsenki-slozhnosti-70#term-o-bolsho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ect.icu/obektno-orientirovannyj-podkhod-k-razrabotke-po-1-1-ponyatiya-obekta-i-klassa-instantsirovanie-klassa-3307#term-kla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intellect.icu/algoritm-ponyatie-terminologiya-svojstva-zapis-38#term-algori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Online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edu.mirea.ru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24745"/>
            <a:ext cx="8897111" cy="2592288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ru-RU" dirty="0"/>
              <a:t>Лекция</a:t>
            </a:r>
            <a:r>
              <a:rPr lang="en-US" dirty="0"/>
              <a:t> </a:t>
            </a:r>
            <a:r>
              <a:rPr lang="ru-RU" dirty="0"/>
              <a:t>3</a:t>
            </a:r>
            <a:br>
              <a:rPr lang="en-US" dirty="0"/>
            </a:br>
            <a:r>
              <a:rPr lang="ru-RU" dirty="0"/>
              <a:t>Введение в алгоритмы и структуры данных реального времени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3703923"/>
            <a:ext cx="7958708" cy="1309254"/>
          </a:xfrm>
        </p:spPr>
        <p:txBody>
          <a:bodyPr/>
          <a:lstStyle/>
          <a:p>
            <a:r>
              <a:rPr lang="ru-RU" dirty="0"/>
              <a:t>ФИО преподавателя Зорина Наталья Валентиновна</a:t>
            </a:r>
            <a:endParaRPr lang="en-US" dirty="0"/>
          </a:p>
          <a:p>
            <a:r>
              <a:rPr lang="ru-RU" dirty="0"/>
              <a:t>Кафедра Промышленной информатики г-307</a:t>
            </a:r>
          </a:p>
          <a:p>
            <a:pPr lvl="0"/>
            <a:r>
              <a:rPr lang="en-US" dirty="0"/>
              <a:t>e-mail</a:t>
            </a:r>
            <a:r>
              <a:rPr lang="en-US" dirty="0">
                <a:hlinkClick r:id="rId2"/>
              </a:rPr>
              <a:t>: zorina_n@mail.ru</a:t>
            </a:r>
            <a:endParaRPr lang="ru-RU" dirty="0"/>
          </a:p>
          <a:p>
            <a:r>
              <a:rPr lang="ru-RU" dirty="0"/>
              <a:t>Осенний семестр, институт ИИТ, МИРЭА</a:t>
            </a:r>
          </a:p>
          <a:p>
            <a:r>
              <a:rPr lang="ru-RU" dirty="0"/>
              <a:t> ст. преподаватель каф. ПИ </a:t>
            </a:r>
          </a:p>
          <a:p>
            <a:r>
              <a:rPr lang="ru-RU" dirty="0"/>
              <a:t>Зорина Н.В., </a:t>
            </a:r>
            <a:r>
              <a:rPr lang="ru-RU" dirty="0" err="1"/>
              <a:t>zorina@mirea.ru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C6B32-5EA1-BF4E-8C93-C75A6A03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60649"/>
            <a:ext cx="6548195" cy="1047156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Как описывать скорость роста?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677AEF-D59C-2448-9EA7-C71C85F7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4686521" cy="792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E670D-3B13-7046-9A12-212A85218011}"/>
              </a:ext>
            </a:extLst>
          </p:cNvPr>
          <p:cNvSpPr txBox="1"/>
          <p:nvPr/>
        </p:nvSpPr>
        <p:spPr>
          <a:xfrm>
            <a:off x="539551" y="2713112"/>
            <a:ext cx="8064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dirty="0"/>
              <a:t>Мы будем описывать стоимость автомобиля и велика в терминах функций</a:t>
            </a:r>
            <a:r>
              <a:rPr lang="en-US" dirty="0"/>
              <a:t> </a:t>
            </a:r>
          </a:p>
          <a:p>
            <a:r>
              <a:rPr lang="ru-RU" dirty="0"/>
              <a:t>В этом примере </a:t>
            </a:r>
            <a:r>
              <a:rPr lang="ru-RU" dirty="0">
                <a:effectLst/>
              </a:rPr>
              <a:t>функции мы склонны игнорировать составляющие низшего младшего ранга, которые относительно незначительны (при большом значении входных параметров </a:t>
            </a:r>
            <a:r>
              <a:rPr lang="en-US" dirty="0">
                <a:effectLst/>
              </a:rPr>
              <a:t>n</a:t>
            </a:r>
            <a:r>
              <a:rPr lang="ru-RU" dirty="0">
                <a:effectLst/>
              </a:rPr>
              <a:t>). 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Например, в </a:t>
            </a:r>
            <a:r>
              <a:rPr lang="ru-RU" dirty="0"/>
              <a:t>нашем </a:t>
            </a:r>
            <a:r>
              <a:rPr lang="ru-RU" dirty="0">
                <a:effectLst/>
              </a:rPr>
              <a:t>случае </a:t>
            </a:r>
            <a:r>
              <a:rPr lang="en-US" dirty="0">
                <a:effectLst/>
              </a:rPr>
              <a:t>n</a:t>
            </a:r>
            <a:r>
              <a:rPr lang="en-US" baseline="30000" dirty="0">
                <a:effectLst/>
              </a:rPr>
              <a:t>2 </a:t>
            </a:r>
            <a:r>
              <a:rPr lang="en-US" dirty="0">
                <a:effectLst/>
              </a:rPr>
              <a:t>,2n</a:t>
            </a:r>
            <a:r>
              <a:rPr lang="en-US" baseline="30000" dirty="0"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baseline="30000" dirty="0">
                <a:effectLst/>
              </a:rPr>
              <a:t> </a:t>
            </a:r>
            <a:r>
              <a:rPr lang="en-US" dirty="0">
                <a:effectLst/>
              </a:rPr>
              <a:t>100n</a:t>
            </a:r>
            <a:r>
              <a:rPr lang="ru-RU" dirty="0">
                <a:effectLst/>
              </a:rPr>
              <a:t>,  являются отдельными затратами на некоторые функции и мы </a:t>
            </a:r>
            <a:r>
              <a:rPr lang="ru-RU" dirty="0"/>
              <a:t>аппроксимируем (</a:t>
            </a:r>
            <a:r>
              <a:rPr lang="ru-RU" dirty="0">
                <a:effectLst/>
              </a:rPr>
              <a:t>приближаем) его к </a:t>
            </a:r>
            <a:r>
              <a:rPr lang="en-US" dirty="0">
                <a:effectLst/>
              </a:rPr>
              <a:t>n</a:t>
            </a:r>
            <a:r>
              <a:rPr lang="en-US" baseline="30000" dirty="0">
                <a:effectLst/>
              </a:rPr>
              <a:t>4</a:t>
            </a:r>
            <a:r>
              <a:rPr lang="ru-RU" dirty="0">
                <a:effectLst/>
              </a:rPr>
              <a:t> . </a:t>
            </a:r>
          </a:p>
          <a:p>
            <a:r>
              <a:rPr lang="ru-RU" dirty="0"/>
              <a:t>Почему? Потому что</a:t>
            </a:r>
            <a:r>
              <a:rPr lang="ru-RU" dirty="0">
                <a:effectLst/>
              </a:rPr>
              <a:t>, это самый высокий темп роста.</a:t>
            </a:r>
            <a:endParaRPr lang="ru-TR" dirty="0"/>
          </a:p>
        </p:txBody>
      </p:sp>
    </p:spTree>
    <p:extLst>
      <p:ext uri="{BB962C8B-B14F-4D97-AF65-F5344CB8AC3E}">
        <p14:creationId xmlns:p14="http://schemas.microsoft.com/office/powerpoint/2010/main" val="29378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D5C1E-75B5-6D48-A191-15C4A794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774" y="685290"/>
            <a:ext cx="5603706" cy="1224763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Часто встречающиеся скорости роста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BE84A8-EE56-D24D-9EDE-E5CBB298F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4" y="432521"/>
            <a:ext cx="2783170" cy="5992958"/>
          </a:xfr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181AFDE-9006-2646-B0C9-165075AD7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96282"/>
              </p:ext>
            </p:extLst>
          </p:nvPr>
        </p:nvGraphicFramePr>
        <p:xfrm>
          <a:off x="3151227" y="2370192"/>
          <a:ext cx="5741253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0870">
                  <a:extLst>
                    <a:ext uri="{9D8B030D-6E8A-4147-A177-3AD203B41FA5}">
                      <a16:colId xmlns:a16="http://schemas.microsoft.com/office/drawing/2014/main" val="4291453277"/>
                    </a:ext>
                  </a:extLst>
                </a:gridCol>
                <a:gridCol w="1681623">
                  <a:extLst>
                    <a:ext uri="{9D8B030D-6E8A-4147-A177-3AD203B41FA5}">
                      <a16:colId xmlns:a16="http://schemas.microsoft.com/office/drawing/2014/main" val="1367874447"/>
                    </a:ext>
                  </a:extLst>
                </a:gridCol>
                <a:gridCol w="3058760">
                  <a:extLst>
                    <a:ext uri="{9D8B030D-6E8A-4147-A177-3AD203B41FA5}">
                      <a16:colId xmlns:a16="http://schemas.microsoft.com/office/drawing/2014/main" val="933594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Временная сложность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Название</a:t>
                      </a:r>
                      <a:endParaRPr lang="ru-TR" sz="1200">
                        <a:effectLst/>
                      </a:endParaRPr>
                    </a:p>
                    <a:p>
                      <a:r>
                        <a:rPr lang="ru-TR" sz="1400">
                          <a:effectLst/>
                        </a:rPr>
                        <a:t> 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ПРИМЕР </a:t>
                      </a:r>
                      <a:endParaRPr lang="ru-TR" sz="1200">
                        <a:effectLst/>
                      </a:endParaRPr>
                    </a:p>
                    <a:p>
                      <a:r>
                        <a:rPr lang="ru-TR" sz="1400">
                          <a:effectLst/>
                        </a:rPr>
                        <a:t> 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7254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Константная</a:t>
                      </a:r>
                      <a:endParaRPr lang="ru-TR" sz="1200">
                        <a:effectLst/>
                      </a:endParaRPr>
                    </a:p>
                    <a:p>
                      <a:r>
                        <a:rPr lang="ru-TR" sz="1400">
                          <a:effectLst/>
                        </a:rPr>
                        <a:t> 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Добавление элемента в начало связного списка (</a:t>
                      </a:r>
                      <a:r>
                        <a:rPr lang="ru-TR" sz="1400" dirty="0">
                          <a:effectLst/>
                        </a:rPr>
                        <a:t>linked list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805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logn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Логарифмическая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Нахождение элемента в отсортированном массиве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719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Линейная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Нахождение элемента в неотсортированном массиве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122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nlogn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Линейная -логарифмическая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Сортировка </a:t>
                      </a:r>
                      <a:r>
                        <a:rPr lang="en-US" sz="1400">
                          <a:effectLst/>
                        </a:rPr>
                        <a:t>N </a:t>
                      </a:r>
                      <a:r>
                        <a:rPr lang="ru-RU" sz="1400">
                          <a:effectLst/>
                        </a:rPr>
                        <a:t>элементов </a:t>
                      </a:r>
                      <a:r>
                        <a:rPr lang="ru-TR" sz="1400">
                          <a:effectLst/>
                        </a:rPr>
                        <a:t>„divide-and-conquer‟</a:t>
                      </a:r>
                      <a:r>
                        <a:rPr lang="ru-RU" sz="1400">
                          <a:effectLst/>
                        </a:rPr>
                        <a:t>- сортировка слиянием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5316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Квадратичная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Сортировка пузырьком </a:t>
                      </a:r>
                      <a:endParaRPr lang="ru-TR" sz="1200">
                        <a:effectLst/>
                      </a:endParaRPr>
                    </a:p>
                    <a:p>
                      <a:r>
                        <a:rPr lang="ru-RU" sz="1400">
                          <a:effectLst/>
                        </a:rPr>
                        <a:t>Поиск наикратчайшего пути между двумя уздлами в графе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776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</a:t>
                      </a:r>
                      <a:r>
                        <a:rPr lang="en-US" sz="1400" baseline="30000" dirty="0">
                          <a:effectLst/>
                        </a:rPr>
                        <a:t>3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Кубическая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Умножение матриц</a:t>
                      </a:r>
                      <a:endParaRPr lang="ru-TR" sz="1200" dirty="0">
                        <a:effectLst/>
                      </a:endParaRPr>
                    </a:p>
                    <a:p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368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</a:t>
                      </a:r>
                      <a:r>
                        <a:rPr lang="en-US" sz="1400" baseline="30000" dirty="0">
                          <a:effectLst/>
                        </a:rPr>
                        <a:t>n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Экспоненциальная</a:t>
                      </a:r>
                      <a:endParaRPr lang="ru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Проблема ханойских башен</a:t>
                      </a:r>
                      <a:endParaRPr lang="ru-T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757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TR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n!</a:t>
                      </a:r>
                      <a:endParaRPr lang="ru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Факториал</a:t>
                      </a:r>
                      <a:endParaRPr lang="ru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T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Решение задачи перестановок элементов мнножества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53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03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797EE-AAB8-054E-A36F-D466E192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Анализ сложности алгоритма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63FE23-543D-3640-AC9F-93BB5D50D2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60" y="2060575"/>
            <a:ext cx="6342317" cy="40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797EE-AAB8-054E-A36F-D466E192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Анализ сложности алгоритма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C78C3-E805-0045-848F-108890AA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2060848"/>
            <a:ext cx="8184292" cy="4065315"/>
          </a:xfrm>
        </p:spPr>
        <p:txBody>
          <a:bodyPr/>
          <a:lstStyle/>
          <a:p>
            <a:r>
              <a:rPr lang="ru-RU" sz="2400" dirty="0"/>
              <a:t>Основным показателем сложности алгоритма является </a:t>
            </a:r>
            <a:r>
              <a:rPr lang="ru-RU" sz="2400" b="1" i="1" dirty="0"/>
              <a:t>время</a:t>
            </a:r>
            <a:r>
              <a:rPr lang="ru-RU" sz="2400" i="1" dirty="0"/>
              <a:t>, </a:t>
            </a:r>
            <a:r>
              <a:rPr lang="ru-RU" sz="2400" dirty="0"/>
              <a:t>необходимое для решения задачи и </a:t>
            </a:r>
            <a:r>
              <a:rPr lang="ru-RU" sz="2400" b="1" i="1" dirty="0"/>
              <a:t>объем требуемой памяти.</a:t>
            </a:r>
          </a:p>
          <a:p>
            <a:r>
              <a:rPr lang="ru-RU" sz="2400" dirty="0"/>
              <a:t>Также при анализе сложности для класса задач определяется некоторое число, характеризующее некоторый объем данных – размер входа.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Итак, можем сделать вывод, что сложность алгоритм а – функция размера входа.</a:t>
            </a:r>
          </a:p>
          <a:p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3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32714-8C3D-0F4E-9745-AB06E475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Анализ сложности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13272-C435-A042-913D-86033D196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2204864"/>
            <a:ext cx="8274908" cy="3921299"/>
          </a:xfrm>
        </p:spPr>
        <p:txBody>
          <a:bodyPr/>
          <a:lstStyle/>
          <a:p>
            <a:r>
              <a:rPr lang="ru-RU" sz="2400" dirty="0"/>
              <a:t>Существуют понятия сложности в худшем, среднем или лучшем случае. Обычно, оценивают сложность в худшем случае.</a:t>
            </a:r>
          </a:p>
          <a:p>
            <a:r>
              <a:rPr lang="ru-RU" sz="2400" b="1" i="1" dirty="0"/>
              <a:t>Временная сложность </a:t>
            </a:r>
            <a:r>
              <a:rPr lang="ru-RU" sz="2400" dirty="0"/>
              <a:t>в худшем случае – функция размера входа, равная максимальному количеству операций, выполненных в ходе работы алгоритма при решении задачи данного размера.</a:t>
            </a:r>
          </a:p>
          <a:p>
            <a:r>
              <a:rPr lang="ru-RU" sz="2400" b="1" i="1" dirty="0"/>
              <a:t>Ёмкостная сложность </a:t>
            </a:r>
            <a:r>
              <a:rPr lang="ru-RU" sz="2400" dirty="0"/>
              <a:t>в худшем случае – функция размера входа, равная максимальному количеству ячеек памяти, к которым было обращение при решении задач данного размера.</a:t>
            </a:r>
          </a:p>
          <a:p>
            <a:endParaRPr lang="ru-TR" dirty="0"/>
          </a:p>
        </p:txBody>
      </p:sp>
    </p:spTree>
    <p:extLst>
      <p:ext uri="{BB962C8B-B14F-4D97-AF65-F5344CB8AC3E}">
        <p14:creationId xmlns:p14="http://schemas.microsoft.com/office/powerpoint/2010/main" val="35195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F41C-C99B-D949-BF9A-21A626EB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548680"/>
            <a:ext cx="8173948" cy="719556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Типы анализа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RU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61B867-B986-894E-B6D8-2D1552AE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8236"/>
            <a:ext cx="8264563" cy="5329116"/>
          </a:xfrm>
        </p:spPr>
        <p:txBody>
          <a:bodyPr/>
          <a:lstStyle/>
          <a:p>
            <a:r>
              <a:rPr lang="ru-RU" sz="2400" dirty="0">
                <a:solidFill>
                  <a:srgbClr val="FF0000"/>
                </a:solidFill>
                <a:effectLst/>
              </a:rPr>
              <a:t>На каких входных данных алгоритм занимает меньше времени (работает хорошо), а на каких входных данных алгоритм занимает огромное время? </a:t>
            </a:r>
          </a:p>
          <a:p>
            <a:r>
              <a:rPr lang="ru-RU" sz="2400" b="1" dirty="0">
                <a:effectLst/>
              </a:rPr>
              <a:t>Худший случай </a:t>
            </a:r>
            <a:endParaRPr lang="ru-RU" sz="2400" b="1" dirty="0"/>
          </a:p>
          <a:p>
            <a:pPr lvl="1"/>
            <a:r>
              <a:rPr lang="ru-RU" sz="2000" dirty="0">
                <a:effectLst/>
              </a:rPr>
              <a:t>Определяет ввод, для которого алгоритму требуется много времени. </a:t>
            </a:r>
          </a:p>
          <a:p>
            <a:pPr lvl="1"/>
            <a:r>
              <a:rPr lang="ru-RU" sz="2000" dirty="0">
                <a:effectLst/>
              </a:rPr>
              <a:t>Вход – тот, для которого алгоритм работает медленнее. </a:t>
            </a:r>
          </a:p>
          <a:p>
            <a:r>
              <a:rPr lang="ru-RU" sz="2400" b="1" dirty="0">
                <a:effectLst/>
              </a:rPr>
              <a:t>В лучшем случае </a:t>
            </a:r>
            <a:endParaRPr lang="ru-RU" sz="2400" b="1" dirty="0"/>
          </a:p>
          <a:p>
            <a:pPr lvl="1"/>
            <a:r>
              <a:rPr lang="ru-RU" sz="2000" dirty="0">
                <a:effectLst/>
              </a:rPr>
              <a:t>Определяет ввод, для которого алгоритм занимает наименьшее время. </a:t>
            </a:r>
          </a:p>
          <a:p>
            <a:pPr lvl="1"/>
            <a:r>
              <a:rPr lang="ru-RU" sz="2000" dirty="0">
                <a:effectLst/>
              </a:rPr>
              <a:t>Вход — это тот алгоритм, алгоритм которого работает всего быстрее. </a:t>
            </a:r>
          </a:p>
          <a:p>
            <a:r>
              <a:rPr lang="ru-RU" sz="2400" b="1" dirty="0">
                <a:effectLst/>
              </a:rPr>
              <a:t>Средний случай </a:t>
            </a:r>
            <a:endParaRPr lang="ru-RU" sz="2400" b="1" dirty="0"/>
          </a:p>
          <a:p>
            <a:pPr lvl="1"/>
            <a:r>
              <a:rPr lang="ru-RU" sz="2000" dirty="0">
                <a:effectLst/>
              </a:rPr>
              <a:t>Предоставляет прогноз времени работы алгоритма </a:t>
            </a:r>
          </a:p>
          <a:p>
            <a:pPr lvl="1"/>
            <a:r>
              <a:rPr lang="ru-RU" sz="2000" dirty="0">
                <a:effectLst/>
              </a:rPr>
              <a:t>Предполагает, что ввод является случайным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8059DD-A2B3-3144-A065-7E7DF9E13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48880"/>
            <a:ext cx="4140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F86C0-2824-2448-AC0C-631F76E2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80" y="616688"/>
            <a:ext cx="8070112" cy="940104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Тип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45D99-4556-5D4C-B193-A9E35B53F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1556792"/>
            <a:ext cx="8070112" cy="4335455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ru-RU" sz="2400" dirty="0">
                <a:effectLst/>
              </a:rPr>
              <a:t>Для данного алгоритма мы можем привести анализ наилучшего, наихудшего и среднего проявления проявлений. </a:t>
            </a:r>
          </a:p>
          <a:p>
            <a:r>
              <a:rPr lang="ru-RU" sz="2400" dirty="0">
                <a:effectLst/>
              </a:rPr>
              <a:t>В качестве примера можно использовать функцию </a:t>
            </a:r>
            <a:r>
              <a:rPr lang="en-US" sz="2400" dirty="0">
                <a:effectLst/>
              </a:rPr>
              <a:t>f(n)</a:t>
            </a:r>
            <a:r>
              <a:rPr lang="ru-RU" sz="2400" dirty="0">
                <a:effectLst/>
              </a:rPr>
              <a:t>, представляющую данный алгоритм.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F4186F-B50B-E44E-B83F-2D2402B8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933056"/>
            <a:ext cx="1831271" cy="3693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0FAF88-C012-774A-9838-272EE93B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665000"/>
            <a:ext cx="2866712" cy="369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456CB-D72C-3B4E-A9E5-83998E02708B}"/>
              </a:ext>
            </a:extLst>
          </p:cNvPr>
          <p:cNvSpPr txBox="1"/>
          <p:nvPr/>
        </p:nvSpPr>
        <p:spPr>
          <a:xfrm>
            <a:off x="4355976" y="39330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dirty="0"/>
              <a:t>Худший случай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E1601-FFFF-D14A-B254-DBFFD7421D6E}"/>
              </a:ext>
            </a:extLst>
          </p:cNvPr>
          <p:cNvSpPr txBox="1"/>
          <p:nvPr/>
        </p:nvSpPr>
        <p:spPr>
          <a:xfrm>
            <a:off x="4566954" y="472798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dirty="0"/>
              <a:t>Лучший случай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66B0A-AB8C-824A-ADA8-94FAF997E9A7}"/>
              </a:ext>
            </a:extLst>
          </p:cNvPr>
          <p:cNvSpPr txBox="1"/>
          <p:nvPr/>
        </p:nvSpPr>
        <p:spPr>
          <a:xfrm>
            <a:off x="411892" y="5301208"/>
            <a:ext cx="776050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dirty="0"/>
              <a:t>Сложность алгоритма может быть различной при одном и том же размере входа, но различных входных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24938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CFB10-3DBB-BA4A-BBE6-B33D61EF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6" y="796833"/>
            <a:ext cx="8523925" cy="1543443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Асимптотическая нотация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966677-26B1-9745-881B-2FC3A2F6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00808"/>
            <a:ext cx="8774914" cy="4647741"/>
          </a:xfrm>
        </p:spPr>
        <p:txBody>
          <a:bodyPr/>
          <a:lstStyle/>
          <a:p>
            <a:r>
              <a:rPr lang="ru-RU" sz="2400" dirty="0"/>
              <a:t>Если мы имеем связи для наилучшего, среднего и наихудшего случая, для всех трех случаев необходимо определить вероятность и вероятность возникновения границ. </a:t>
            </a:r>
          </a:p>
          <a:p>
            <a:r>
              <a:rPr lang="ru-RU" sz="2400" dirty="0"/>
              <a:t>Чтобы представить эти возможности и возможные границы, нужен некоторый синтаксис, и это касается обсуждения. проявляется, что данный алгоритм представлен в виде функции.</a:t>
            </a:r>
          </a:p>
          <a:p>
            <a:r>
              <a:rPr lang="ru-RU" sz="2400" dirty="0">
                <a:solidFill>
                  <a:srgbClr val="FF0000"/>
                </a:solidFill>
              </a:rPr>
              <a:t>То есть мы когда мы рассматриваем входные данные больших размеров для оценки порядка роста алгоритма, то мы определяем асимптотическую сложность!</a:t>
            </a:r>
          </a:p>
          <a:p>
            <a:r>
              <a:rPr lang="ru-RU" sz="2400" dirty="0"/>
              <a:t>Обычно алгоритм, эффективный в асимптотическом смысле, будет самым продуктивным для всех входных данных, за исключением очень маленьких.</a:t>
            </a:r>
            <a:br>
              <a:rPr lang="ru-RU" sz="2400" dirty="0"/>
            </a:br>
            <a:endParaRPr lang="en-US" sz="2400" dirty="0"/>
          </a:p>
          <a:p>
            <a:endParaRPr lang="en-US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95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CFB10-3DBB-BA4A-BBE6-B33D61EF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34" y="300446"/>
            <a:ext cx="7132320" cy="914400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Асимптотический анализ алгоритмов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966677-26B1-9745-881B-2FC3A2F6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784"/>
            <a:ext cx="8846923" cy="4896544"/>
          </a:xfrm>
        </p:spPr>
        <p:txBody>
          <a:bodyPr/>
          <a:lstStyle/>
          <a:p>
            <a:pPr algn="l"/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Используем следующие нотации</a:t>
            </a:r>
          </a:p>
          <a:p>
            <a:pPr algn="l"/>
            <a:r>
              <a:rPr lang="e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O(n)</a:t>
            </a:r>
            <a:r>
              <a:rPr lang="e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произносится как « </a:t>
            </a:r>
            <a:r>
              <a:rPr lang="ru-RU" sz="2400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3"/>
              </a:rPr>
              <a:t>О большое 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»),</a:t>
            </a:r>
          </a:p>
          <a:p>
            <a:r>
              <a:rPr lang="el-GR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Ω(</a:t>
            </a:r>
            <a:r>
              <a:rPr lang="e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n)</a:t>
            </a:r>
            <a:r>
              <a:rPr lang="e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(«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омега большое»).</a:t>
            </a:r>
          </a:p>
          <a:p>
            <a:pPr algn="l"/>
            <a:r>
              <a:rPr lang="el-GR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Θ(</a:t>
            </a:r>
            <a:r>
              <a:rPr lang="e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n)</a:t>
            </a:r>
            <a:r>
              <a:rPr lang="e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(«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тета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большое»)</a:t>
            </a:r>
          </a:p>
          <a:p>
            <a:pPr marL="0" indent="0">
              <a:buNone/>
            </a:pPr>
            <a:br>
              <a:rPr lang="ru-RU" sz="1600" dirty="0"/>
            </a:br>
            <a:br>
              <a:rPr lang="ru-RU" sz="1600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67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C90C8-8F03-2C4E-9C00-3A1DA73C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640080"/>
            <a:ext cx="7813907" cy="772696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Нотация </a:t>
            </a:r>
            <a:r>
              <a:rPr lang="en-US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BigO</a:t>
            </a:r>
            <a:b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RU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C91F51-488A-D34D-A892-EA1AA0D7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96610"/>
            <a:ext cx="3995936" cy="2565400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A4DD0696-88D1-FC48-9D0E-EE9446082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435280" cy="4713387"/>
          </a:xfrm>
        </p:spPr>
        <p:txBody>
          <a:bodyPr/>
          <a:lstStyle/>
          <a:p>
            <a:r>
              <a:rPr lang="ru-RU" sz="2400" b="1" i="0" dirty="0">
                <a:solidFill>
                  <a:srgbClr val="363636"/>
                </a:solidFill>
                <a:effectLst/>
                <a:latin typeface="system-ui"/>
              </a:rPr>
              <a:t>Большое «О»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— это верхняя граница скорости выполнения алгоритма. Эта нотация показывает скорость алгоритма в худшем случае.</a:t>
            </a:r>
            <a:endParaRPr lang="ru-TR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56EBED-975C-1B4D-9AFC-4064FF2CB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635931"/>
            <a:ext cx="5588000" cy="901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73A64-8A04-6E49-8A7D-4632A21719C0}"/>
              </a:ext>
            </a:extLst>
          </p:cNvPr>
          <p:cNvSpPr txBox="1"/>
          <p:nvPr/>
        </p:nvSpPr>
        <p:spPr>
          <a:xfrm>
            <a:off x="251520" y="2496610"/>
            <a:ext cx="47982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Это выражение — описание функции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f(n). 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Она принадлежит множеству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O(g(n)), 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если существует положительная константа 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c, 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при которой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f(n) 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лежит в промежутке от 0 до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cg(n) 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при достаточно больших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n. </a:t>
            </a:r>
          </a:p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Для любого 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n 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функция времени выполнения алгоритма не пересечет функцию </a:t>
            </a:r>
            <a:r>
              <a:rPr lang="en" b="0" i="0" dirty="0">
                <a:solidFill>
                  <a:srgbClr val="4A4A4A"/>
                </a:solidFill>
                <a:effectLst/>
                <a:latin typeface="system-ui"/>
              </a:rPr>
              <a:t>O(g(n)).</a:t>
            </a:r>
          </a:p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Так как эта нотация дает нам представления о худшей скорости выполнения алгоритма, то ее анализ обязателен — нам всегда интересна эта характеристика.</a:t>
            </a:r>
          </a:p>
        </p:txBody>
      </p:sp>
    </p:spTree>
    <p:extLst>
      <p:ext uri="{BB962C8B-B14F-4D97-AF65-F5344CB8AC3E}">
        <p14:creationId xmlns:p14="http://schemas.microsoft.com/office/powerpoint/2010/main" val="6099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9E807E-51E4-6D4B-9763-74DE2320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56663"/>
            <a:ext cx="7416824" cy="6115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11CDE-A5FD-C04B-B580-890E7BC42E24}"/>
              </a:ext>
            </a:extLst>
          </p:cNvPr>
          <p:cNvSpPr txBox="1"/>
          <p:nvPr/>
        </p:nvSpPr>
        <p:spPr>
          <a:xfrm>
            <a:off x="1331640" y="273043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sz="3200" b="1" dirty="0">
                <a:solidFill>
                  <a:schemeClr val="bg1"/>
                </a:solidFill>
              </a:rPr>
              <a:t>Введение в алгоритмы и структуры данных реального времени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48631-76AE-3740-9DBD-204B04C7B124}"/>
              </a:ext>
            </a:extLst>
          </p:cNvPr>
          <p:cNvSpPr txBox="1"/>
          <p:nvPr/>
        </p:nvSpPr>
        <p:spPr>
          <a:xfrm>
            <a:off x="1043608" y="4653136"/>
            <a:ext cx="7416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Palatino" pitchFamily="2" charset="0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В течение последних 30 лет производительность компьютеров определялась законом Мура; отныне им будет управлять Закон Амдала. </a:t>
            </a: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Написание кода, эффективно использующего несколько процессоров, может быть очень сложной задачей. </a:t>
            </a:r>
            <a:r>
              <a:rPr lang="en" b="1" i="1" dirty="0">
                <a:solidFill>
                  <a:schemeClr val="bg1"/>
                </a:solidFill>
                <a:effectLst/>
                <a:latin typeface="Palatino" pitchFamily="2" charset="0"/>
              </a:rPr>
              <a:t>J</a:t>
            </a:r>
            <a:endParaRPr lang="ru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71A7F-79BC-DD4A-B6BD-F376E6C5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Примеры </a:t>
            </a:r>
            <a:r>
              <a:rPr lang="en-US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BigO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A48BDC0-C9DD-3841-86DA-37251D2CE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5168900" cy="2933700"/>
          </a:xfrm>
        </p:spPr>
      </p:pic>
    </p:spTree>
    <p:extLst>
      <p:ext uri="{BB962C8B-B14F-4D97-AF65-F5344CB8AC3E}">
        <p14:creationId xmlns:p14="http://schemas.microsoft.com/office/powerpoint/2010/main" val="316239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71A7F-79BC-DD4A-B6BD-F376E6C5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Примеры </a:t>
            </a:r>
            <a:r>
              <a:rPr lang="en-US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BigO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47557A4-0D12-AA4A-85E4-5EEED0615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7"/>
            <a:ext cx="6192688" cy="4008869"/>
          </a:xfrm>
        </p:spPr>
      </p:pic>
    </p:spTree>
    <p:extLst>
      <p:ext uri="{BB962C8B-B14F-4D97-AF65-F5344CB8AC3E}">
        <p14:creationId xmlns:p14="http://schemas.microsoft.com/office/powerpoint/2010/main" val="88004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71A7F-79BC-DD4A-B6BD-F376E6C5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Примеры </a:t>
            </a:r>
            <a:r>
              <a:rPr lang="en-US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BigO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E7AAF21-CD19-1048-B263-7A31F265A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0170"/>
            <a:ext cx="6216377" cy="3957255"/>
          </a:xfrm>
        </p:spPr>
      </p:pic>
    </p:spTree>
    <p:extLst>
      <p:ext uri="{BB962C8B-B14F-4D97-AF65-F5344CB8AC3E}">
        <p14:creationId xmlns:p14="http://schemas.microsoft.com/office/powerpoint/2010/main" val="209015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C5B59-B9AC-E942-876A-3F4861D4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Омега нотация (</a:t>
            </a:r>
            <a:r>
              <a:rPr lang="el-G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Ω-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нотация)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D9AE8B4-BBB2-A54F-8357-E05171D5EF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09" y="1988840"/>
            <a:ext cx="3161026" cy="34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0B8E7-1079-6845-AA11-C8513C8FD550}"/>
              </a:ext>
            </a:extLst>
          </p:cNvPr>
          <p:cNvSpPr txBox="1"/>
          <p:nvPr/>
        </p:nvSpPr>
        <p:spPr>
          <a:xfrm>
            <a:off x="411892" y="2132856"/>
            <a:ext cx="44481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63636"/>
                </a:solidFill>
                <a:effectLst/>
                <a:latin typeface="system-ui"/>
              </a:rPr>
              <a:t>Омега нотация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 — противоположность большому «О».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Она показывает нижнюю границу скорости выполнения алгоритма.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Она описывает лучший случай выполнения алгоритма.</a:t>
            </a:r>
            <a:endParaRPr lang="ru-TR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283E21-2AF3-9642-B425-8F149FEA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394763"/>
            <a:ext cx="6972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8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C5B59-B9AC-E942-876A-3F4861D4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Омега нотация (</a:t>
            </a:r>
            <a:r>
              <a:rPr lang="el-G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Ω-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нотация)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1CBF9A-F03D-644E-BED4-70EEEBABC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2132856"/>
            <a:ext cx="8184292" cy="3993307"/>
          </a:xfrm>
        </p:spPr>
        <p:txBody>
          <a:bodyPr/>
          <a:lstStyle/>
          <a:p>
            <a:pPr algn="l"/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Это выражение — описание функции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f(n). 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Она лежит в множестве </a:t>
            </a:r>
            <a:r>
              <a:rPr lang="el-GR" sz="2400" b="0" i="0" dirty="0">
                <a:solidFill>
                  <a:srgbClr val="4A4A4A"/>
                </a:solidFill>
                <a:effectLst/>
                <a:latin typeface="system-ui"/>
              </a:rPr>
              <a:t>Ω(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g(n)), 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если существует такая положительная константа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c, 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при которой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f(n)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лежит выше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cg(n)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при достаточно больших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n. </a:t>
            </a:r>
          </a:p>
          <a:p>
            <a:pPr algn="l"/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Для любого 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n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минимальное время выполнения алгоритма задается как </a:t>
            </a:r>
            <a:r>
              <a:rPr lang="el-GR" sz="2400" b="0" i="0" dirty="0">
                <a:solidFill>
                  <a:srgbClr val="4A4A4A"/>
                </a:solidFill>
                <a:effectLst/>
                <a:latin typeface="system-ui"/>
              </a:rPr>
              <a:t>Ω(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g(n)).</a:t>
            </a:r>
            <a:endParaRPr lang="ru-RU" sz="2400" b="0" i="0" dirty="0">
              <a:solidFill>
                <a:srgbClr val="4A4A4A"/>
              </a:solidFill>
              <a:effectLst/>
              <a:latin typeface="system-ui"/>
            </a:endParaRPr>
          </a:p>
          <a:p>
            <a:pPr algn="l"/>
            <a:endParaRPr lang="en" b="0" i="0" dirty="0">
              <a:solidFill>
                <a:srgbClr val="4A4A4A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ru-TR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34F35B-BD2B-FE4C-8D91-1CD6F636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531789"/>
            <a:ext cx="6972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6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C5B59-B9AC-E942-876A-3F4861D4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6" y="444811"/>
            <a:ext cx="7957924" cy="719556"/>
          </a:xfrm>
        </p:spPr>
        <p:txBody>
          <a:bodyPr/>
          <a:lstStyle/>
          <a:p>
            <a:r>
              <a:rPr lang="ru-RU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Тета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-нотация (</a:t>
            </a:r>
            <a:r>
              <a:rPr lang="el-G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Θ-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нотация)</a:t>
            </a:r>
            <a:br>
              <a:rPr lang="ru-RU" b="1" i="0" dirty="0">
                <a:solidFill>
                  <a:srgbClr val="363636"/>
                </a:solidFill>
                <a:effectLst/>
                <a:latin typeface="system-ui"/>
              </a:rPr>
            </a:br>
            <a:br>
              <a:rPr lang="ru-RU" b="1" i="0" dirty="0">
                <a:solidFill>
                  <a:srgbClr val="363636"/>
                </a:solidFill>
                <a:effectLst/>
                <a:latin typeface="system-ui"/>
              </a:rPr>
            </a:br>
            <a:endParaRPr lang="ru-T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32349BD-73F1-DB48-8A14-849D9AF3EA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46" y="2060848"/>
            <a:ext cx="3731446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5BC37-215F-8E4A-A1E6-50F52F904075}"/>
              </a:ext>
            </a:extLst>
          </p:cNvPr>
          <p:cNvSpPr txBox="1"/>
          <p:nvPr/>
        </p:nvSpPr>
        <p:spPr>
          <a:xfrm>
            <a:off x="502508" y="1340768"/>
            <a:ext cx="42855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dirty="0" err="1">
                <a:solidFill>
                  <a:srgbClr val="363636"/>
                </a:solidFill>
                <a:effectLst/>
                <a:latin typeface="system-ui"/>
              </a:rPr>
              <a:t>Тета</a:t>
            </a:r>
            <a:r>
              <a:rPr lang="ru-RU" sz="2400" b="1" i="0" dirty="0">
                <a:solidFill>
                  <a:srgbClr val="363636"/>
                </a:solidFill>
                <a:effectLst/>
                <a:latin typeface="system-ui"/>
              </a:rPr>
              <a:t>-нотация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 объединяет в себе сразу две функции — верхнюю и нижнюю.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 Эта нотация отражает и верхнюю, и нижнюю границу скорости выполнения алгоритма.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Именно поэтому она используется для анализа средней скорости выполнения алгоритма.</a:t>
            </a:r>
            <a:endParaRPr lang="ru-TR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E193BE-19A7-834E-A0BC-1FF8D0B9D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8" y="5960433"/>
            <a:ext cx="6972300" cy="86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9AB02-5B30-2E48-B7E0-8E59B44A0702}"/>
              </a:ext>
            </a:extLst>
          </p:cNvPr>
          <p:cNvSpPr txBox="1"/>
          <p:nvPr/>
        </p:nvSpPr>
        <p:spPr>
          <a:xfrm>
            <a:off x="395536" y="537321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70C0"/>
                </a:solidFill>
                <a:effectLst/>
                <a:latin typeface="system-ui"/>
              </a:rPr>
              <a:t>Для функции </a:t>
            </a:r>
            <a:r>
              <a:rPr lang="en" b="0" i="0" dirty="0">
                <a:solidFill>
                  <a:srgbClr val="0070C0"/>
                </a:solidFill>
                <a:effectLst/>
                <a:latin typeface="system-ui"/>
              </a:rPr>
              <a:t>g(n) </a:t>
            </a:r>
            <a:r>
              <a:rPr lang="el-GR" b="0" i="0" dirty="0">
                <a:solidFill>
                  <a:srgbClr val="0070C0"/>
                </a:solidFill>
                <a:effectLst/>
                <a:latin typeface="system-ui"/>
              </a:rPr>
              <a:t>Θ(</a:t>
            </a:r>
            <a:r>
              <a:rPr lang="en" b="0" i="0" dirty="0">
                <a:solidFill>
                  <a:srgbClr val="0070C0"/>
                </a:solidFill>
                <a:effectLst/>
                <a:latin typeface="system-ui"/>
              </a:rPr>
              <a:t>g(n)) </a:t>
            </a:r>
            <a:r>
              <a:rPr lang="ru-RU" b="0" i="0" dirty="0">
                <a:solidFill>
                  <a:srgbClr val="0070C0"/>
                </a:solidFill>
                <a:effectLst/>
                <a:latin typeface="system-ui"/>
              </a:rPr>
              <a:t>задается следующим образом</a:t>
            </a:r>
            <a:r>
              <a:rPr lang="ru-RU" b="0" i="0" dirty="0">
                <a:solidFill>
                  <a:srgbClr val="4A4A4A"/>
                </a:solidFill>
                <a:effectLst/>
                <a:latin typeface="system-ui"/>
              </a:rPr>
              <a:t>:</a:t>
            </a:r>
          </a:p>
          <a:p>
            <a:br>
              <a:rPr lang="ru-RU" dirty="0"/>
            </a:br>
            <a:endParaRPr lang="ru-TR" dirty="0"/>
          </a:p>
        </p:txBody>
      </p:sp>
    </p:spTree>
    <p:extLst>
      <p:ext uri="{BB962C8B-B14F-4D97-AF65-F5344CB8AC3E}">
        <p14:creationId xmlns:p14="http://schemas.microsoft.com/office/powerpoint/2010/main" val="978953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C5B59-B9AC-E942-876A-3F4861D4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Тета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-нотация (</a:t>
            </a:r>
            <a:r>
              <a:rPr lang="el-G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Θ-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нотация</a:t>
            </a:r>
            <a:r>
              <a:rPr lang="ru-RU" b="1" i="0" dirty="0">
                <a:solidFill>
                  <a:srgbClr val="363636"/>
                </a:solidFill>
                <a:effectLst/>
                <a:latin typeface="system-ui"/>
              </a:rPr>
              <a:t>)</a:t>
            </a:r>
            <a:br>
              <a:rPr lang="ru-RU" b="1" i="0" dirty="0">
                <a:solidFill>
                  <a:srgbClr val="363636"/>
                </a:solidFill>
                <a:effectLst/>
                <a:latin typeface="system-ui"/>
              </a:rPr>
            </a:br>
            <a:br>
              <a:rPr lang="ru-RU" b="1" i="0" dirty="0">
                <a:solidFill>
                  <a:srgbClr val="363636"/>
                </a:solidFill>
                <a:effectLst/>
                <a:latin typeface="system-ui"/>
              </a:rPr>
            </a:br>
            <a:endParaRPr lang="ru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5BC37-215F-8E4A-A1E6-50F52F904075}"/>
              </a:ext>
            </a:extLst>
          </p:cNvPr>
          <p:cNvSpPr txBox="1"/>
          <p:nvPr/>
        </p:nvSpPr>
        <p:spPr>
          <a:xfrm>
            <a:off x="411892" y="2340275"/>
            <a:ext cx="43761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Это выражение — описание функции </a:t>
            </a:r>
            <a:r>
              <a:rPr lang="en" sz="2400" dirty="0"/>
              <a:t>f(n)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.</a:t>
            </a:r>
            <a:endParaRPr lang="ru-RU" sz="2400" b="0" i="0" dirty="0">
              <a:solidFill>
                <a:srgbClr val="4A4A4A"/>
              </a:solidFill>
              <a:effectLst/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Она принадлежит множеству </a:t>
            </a:r>
            <a:r>
              <a:rPr lang="el-GR" sz="2400" dirty="0"/>
              <a:t>Θ(</a:t>
            </a:r>
            <a:r>
              <a:rPr lang="en" sz="2400" dirty="0"/>
              <a:t>g(n))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, 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если существуют положительные константы </a:t>
            </a:r>
            <a:r>
              <a:rPr lang="ru-RU" sz="2400" dirty="0"/>
              <a:t>с1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 и </a:t>
            </a:r>
            <a:r>
              <a:rPr lang="ru-RU" sz="2400" dirty="0"/>
              <a:t>с2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 такие, что </a:t>
            </a:r>
            <a:r>
              <a:rPr lang="en" sz="2400" dirty="0"/>
              <a:t>f(n)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лежит между </a:t>
            </a:r>
            <a:r>
              <a:rPr lang="en" sz="2400" dirty="0"/>
              <a:t>c1g(n)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и </a:t>
            </a:r>
            <a:r>
              <a:rPr lang="en" sz="2400" dirty="0"/>
              <a:t>c2g(n)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 </a:t>
            </a:r>
            <a:r>
              <a:rPr lang="ru-RU" sz="2400" b="0" i="0" dirty="0">
                <a:solidFill>
                  <a:srgbClr val="4A4A4A"/>
                </a:solidFill>
                <a:effectLst/>
                <a:latin typeface="system-ui"/>
              </a:rPr>
              <a:t>при достаточно больших </a:t>
            </a:r>
            <a:r>
              <a:rPr lang="en" sz="2400" dirty="0"/>
              <a:t>n</a:t>
            </a:r>
            <a:r>
              <a:rPr lang="en" sz="2400" b="0" i="0" dirty="0">
                <a:solidFill>
                  <a:srgbClr val="4A4A4A"/>
                </a:solidFill>
                <a:effectLst/>
                <a:latin typeface="system-ui"/>
              </a:rPr>
              <a:t>.</a:t>
            </a:r>
            <a:endParaRPr lang="ru-TR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758496-9E34-CA44-9288-A9029577C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660724"/>
            <a:ext cx="7404100" cy="8255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1D6B6B7-3A75-A541-BE88-01917B1E6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57" y="1768776"/>
            <a:ext cx="3731446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6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052737"/>
            <a:ext cx="8119814" cy="5124226"/>
          </a:xfrm>
        </p:spPr>
        <p:txBody>
          <a:bodyPr>
            <a:normAutofit/>
          </a:bodyPr>
          <a:lstStyle/>
          <a:p>
            <a:r>
              <a:rPr lang="en" sz="2000" dirty="0"/>
              <a:t>https://</a:t>
            </a:r>
            <a:r>
              <a:rPr lang="en" sz="2000" dirty="0" err="1"/>
              <a:t>intellect.icu</a:t>
            </a:r>
            <a:r>
              <a:rPr lang="en" sz="2000" dirty="0"/>
              <a:t>/poryadok-rosta-slozhnosti-algoritmov-4324</a:t>
            </a:r>
            <a:endParaRPr lang="ru-RU" sz="2000" dirty="0"/>
          </a:p>
          <a:p>
            <a:r>
              <a:rPr lang="en" sz="2000" dirty="0"/>
              <a:t>https://</a:t>
            </a:r>
            <a:r>
              <a:rPr lang="en" sz="2000" dirty="0" err="1"/>
              <a:t>codechick.io</a:t>
            </a:r>
            <a:r>
              <a:rPr lang="en" sz="2000" dirty="0"/>
              <a:t>/tutorials/</a:t>
            </a:r>
            <a:r>
              <a:rPr lang="en" sz="2000" dirty="0" err="1"/>
              <a:t>dsa</a:t>
            </a:r>
            <a:r>
              <a:rPr lang="en" sz="2000" dirty="0"/>
              <a:t>/</a:t>
            </a:r>
            <a:r>
              <a:rPr lang="en" sz="2000" dirty="0" err="1"/>
              <a:t>dsa</a:t>
            </a:r>
            <a:endParaRPr lang="ru-RU" sz="2000" dirty="0"/>
          </a:p>
          <a:p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2345-3612-4DB9-BB05-AE2C8D5DA22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95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Тема лекции: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11892" y="1844824"/>
            <a:ext cx="8320216" cy="4629075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«Основы синтаксиса языка Джава. Линейные структуры данных»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4DCB-C07E-8F4D-A6B5-9AC57882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26" y="2987824"/>
            <a:ext cx="2347408" cy="3486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81F63E-B404-1441-9C60-4AAE04D2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3127799"/>
            <a:ext cx="1644418" cy="335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DD368-C719-9748-A4DA-A326D1AFB25E}"/>
              </a:ext>
            </a:extLst>
          </p:cNvPr>
          <p:cNvSpPr txBox="1"/>
          <p:nvPr/>
        </p:nvSpPr>
        <p:spPr>
          <a:xfrm>
            <a:off x="2240692" y="406820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Быстрее-быстрее-быстрее,</a:t>
            </a:r>
            <a:br>
              <a:rPr lang="ru-RU" dirty="0"/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Я опаздываю, опаздываю,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И стрелки на моих часах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ru-RU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Начинают дрожать.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37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052737"/>
            <a:ext cx="7886700" cy="864096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916833"/>
            <a:ext cx="7886700" cy="4260129"/>
          </a:xfrm>
        </p:spPr>
        <p:txBody>
          <a:bodyPr>
            <a:normAutofit/>
          </a:bodyPr>
          <a:lstStyle/>
          <a:p>
            <a:pPr lvl="0"/>
            <a:r>
              <a:rPr lang="ru-RU" sz="3000" dirty="0"/>
              <a:t>Понятие алгоритма</a:t>
            </a:r>
          </a:p>
          <a:p>
            <a:pPr lvl="0"/>
            <a:r>
              <a:rPr lang="ru-RU" sz="3000" dirty="0"/>
              <a:t>Анализ сложности алгоритма</a:t>
            </a:r>
          </a:p>
          <a:p>
            <a:pPr lvl="0"/>
            <a:r>
              <a:rPr lang="ru-RU" sz="3000" dirty="0"/>
              <a:t>Типы анализа </a:t>
            </a:r>
          </a:p>
          <a:p>
            <a:pPr lvl="0"/>
            <a:r>
              <a:rPr lang="ru-RU" sz="3000" dirty="0"/>
              <a:t>Нотации для описания </a:t>
            </a:r>
            <a:r>
              <a:rPr lang="ru-RU" sz="3000"/>
              <a:t>сложности алгоритмов</a:t>
            </a:r>
            <a:endParaRPr lang="ru-RU" sz="3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80450" y="6515100"/>
            <a:ext cx="463550" cy="273050"/>
          </a:xfrm>
          <a:prstGeom prst="rect">
            <a:avLst/>
          </a:prstGeom>
        </p:spPr>
        <p:txBody>
          <a:bodyPr/>
          <a:lstStyle/>
          <a:p>
            <a:fld id="{59712345-3612-4DB9-BB05-AE2C8D5DA22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95EBA-5798-B344-BDA9-89657EF0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423493"/>
            <a:ext cx="7581014" cy="1608439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Понятие алгоритма</a:t>
            </a:r>
          </a:p>
        </p:txBody>
      </p:sp>
      <p:pic>
        <p:nvPicPr>
          <p:cNvPr id="1026" name="Picture 2" descr="Алгоритм - что это такое: виды и типы алгоритмов, применение">
            <a:extLst>
              <a:ext uri="{FF2B5EF4-FFF2-40B4-BE49-F238E27FC236}">
                <a16:creationId xmlns:a16="http://schemas.microsoft.com/office/drawing/2014/main" id="{3826FE8A-B9D6-CA48-A05C-0646605F1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5" y="1690688"/>
            <a:ext cx="7523504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0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14670" y="731836"/>
            <a:ext cx="8119730" cy="1215717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такое анализ алгоритма?</a:t>
            </a:r>
            <a:b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414670" y="1268760"/>
            <a:ext cx="8300484" cy="5206467"/>
          </a:xfrm>
        </p:spPr>
        <p:txBody>
          <a:bodyPr>
            <a:noAutofit/>
          </a:bodyPr>
          <a:lstStyle/>
          <a:p>
            <a:pPr lvl="0"/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0F24-E357-B441-9CBC-4A5F45CE62D9}"/>
              </a:ext>
            </a:extLst>
          </p:cNvPr>
          <p:cNvSpPr txBox="1"/>
          <p:nvPr/>
        </p:nvSpPr>
        <p:spPr>
          <a:xfrm>
            <a:off x="2519916" y="443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B5907-152F-D34F-BECA-528D8AF1E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0" y="1643191"/>
            <a:ext cx="4482973" cy="44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127050" y="489098"/>
            <a:ext cx="7407349" cy="1458455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Анализ алгоритма</a:t>
            </a:r>
            <a:b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80215"/>
            <a:ext cx="8289852" cy="53056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0C0"/>
                </a:solidFill>
                <a:effectLst/>
              </a:rPr>
              <a:t>Алгоритмический анализ помогает нам определить, какой из них эффективен с точки зрения потребления времени и пространства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FF0000"/>
                </a:solidFill>
              </a:rPr>
              <a:t>Что означает термин – анализ времени выполнения? </a:t>
            </a:r>
          </a:p>
          <a:p>
            <a:pPr marL="0" indent="0">
              <a:buNone/>
            </a:pPr>
            <a:r>
              <a:rPr lang="ru-RU" sz="2400" dirty="0"/>
              <a:t>Это процесс определения, как </a:t>
            </a:r>
            <a:r>
              <a:rPr lang="ru-RU" sz="2400" i="1" dirty="0"/>
              <a:t>максимальное время обработки изменяется по мере увеличения размера задачи </a:t>
            </a:r>
            <a:r>
              <a:rPr lang="ru-RU" sz="2400" dirty="0"/>
              <a:t>(размера входных данных). 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0F24-E357-B441-9CBC-4A5F45CE62D9}"/>
              </a:ext>
            </a:extLst>
          </p:cNvPr>
          <p:cNvSpPr txBox="1"/>
          <p:nvPr/>
        </p:nvSpPr>
        <p:spPr>
          <a:xfrm>
            <a:off x="2519916" y="443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7E523-F504-8E49-95DA-01036F9ABB2F}"/>
              </a:ext>
            </a:extLst>
          </p:cNvPr>
          <p:cNvSpPr txBox="1"/>
          <p:nvPr/>
        </p:nvSpPr>
        <p:spPr>
          <a:xfrm>
            <a:off x="4572000" y="3861048"/>
            <a:ext cx="432745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>
                <a:effectLst/>
              </a:rPr>
              <a:t>Размер входных данных </a:t>
            </a:r>
            <a:r>
              <a:rPr lang="ru-RU" dirty="0">
                <a:effectLst/>
              </a:rPr>
              <a:t>— это количество элементов во входных данных, и в зависимости от типа входных данных могут быть разные типы</a:t>
            </a:r>
            <a:endParaRPr lang="ru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8D106-2A3D-3F46-9EB4-373B842E26C8}"/>
              </a:ext>
            </a:extLst>
          </p:cNvPr>
          <p:cNvSpPr txBox="1"/>
          <p:nvPr/>
        </p:nvSpPr>
        <p:spPr>
          <a:xfrm>
            <a:off x="467544" y="4433778"/>
            <a:ext cx="4932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Типы входных данных: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Размер массива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Степени полинома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Количество элементов в матрице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Количество битов в двоичном представлении ввода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Вершины и ребра в графе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6641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14670" y="731836"/>
            <a:ext cx="8119730" cy="1215717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Как сравнивать алгоритмы?</a:t>
            </a:r>
            <a:b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233916" y="1700808"/>
            <a:ext cx="8730572" cy="4752528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FF0000"/>
                </a:solidFill>
                <a:effectLst/>
              </a:rPr>
              <a:t>Время выполнения? </a:t>
            </a:r>
          </a:p>
          <a:p>
            <a:r>
              <a:rPr lang="ru-RU" sz="2000" dirty="0">
                <a:effectLst/>
              </a:rPr>
              <a:t>Поскольку время выполнения зависит от компьютера, то как сравнивать?</a:t>
            </a:r>
          </a:p>
          <a:p>
            <a:r>
              <a:rPr lang="ru-RU" dirty="0">
                <a:solidFill>
                  <a:srgbClr val="FF0000"/>
                </a:solidFill>
                <a:effectLst/>
              </a:rPr>
              <a:t>Количество выполненных операций? </a:t>
            </a:r>
          </a:p>
          <a:p>
            <a:r>
              <a:rPr lang="ru-RU" sz="2000" dirty="0">
                <a:effectLst/>
              </a:rPr>
              <a:t>Поскольку количество действий зависит от языка программирования, а также от стиля отдельного программиста.</a:t>
            </a:r>
          </a:p>
          <a:p>
            <a:r>
              <a:rPr lang="ru-RU" dirty="0">
                <a:effectLst/>
              </a:rPr>
              <a:t> </a:t>
            </a:r>
            <a:r>
              <a:rPr lang="ru-RU" dirty="0">
                <a:solidFill>
                  <a:srgbClr val="FF0000"/>
                </a:solidFill>
                <a:effectLst/>
              </a:rPr>
              <a:t>Идеальное решение?</a:t>
            </a:r>
          </a:p>
          <a:p>
            <a:r>
              <a:rPr lang="ru-RU" sz="2000" dirty="0">
                <a:effectLst/>
              </a:rPr>
              <a:t>Это привело к тому, что во время работы данного алгоритма мы выявили особенности размера входных данных (т.е.). </a:t>
            </a:r>
          </a:p>
          <a:p>
            <a:r>
              <a:rPr lang="ru-RU" sz="2400" b="1" i="1" dirty="0">
                <a:solidFill>
                  <a:srgbClr val="0070C0"/>
                </a:solidFill>
                <a:effectLst/>
              </a:rPr>
              <a:t>Мы производим сравнение в виде различных функций, показывающих время работы и такого рода сравнение не зависит от машинного времени, стиля программирования и т.п.</a:t>
            </a:r>
            <a:endParaRPr lang="en-NZ" sz="2400" b="1" i="1" dirty="0">
              <a:solidFill>
                <a:srgbClr val="0070C0"/>
              </a:solidFill>
            </a:endParaRPr>
          </a:p>
          <a:p>
            <a:endParaRPr lang="ru-RU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0F24-E357-B441-9CBC-4A5F45CE62D9}"/>
              </a:ext>
            </a:extLst>
          </p:cNvPr>
          <p:cNvSpPr txBox="1"/>
          <p:nvPr/>
        </p:nvSpPr>
        <p:spPr>
          <a:xfrm>
            <a:off x="2519916" y="443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48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14670" y="731836"/>
            <a:ext cx="8119730" cy="1215717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означает термин скорость роста алгоритма?</a:t>
            </a:r>
            <a:endParaRPr 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414670" y="1947552"/>
            <a:ext cx="8477810" cy="43617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solidFill>
                  <a:srgbClr val="FF0000"/>
                </a:solidFill>
                <a:effectLst/>
                <a:latin typeface="Sylfaen" panose="020F0502020204030204" pitchFamily="34" charset="0"/>
              </a:rPr>
              <a:t>Скорость роста </a:t>
            </a:r>
            <a:r>
              <a:rPr lang="ru-RU" sz="2000" dirty="0">
                <a:solidFill>
                  <a:srgbClr val="FF0000"/>
                </a:solidFill>
                <a:latin typeface="Sylfaen" panose="020F0502020204030204" pitchFamily="34" charset="0"/>
              </a:rPr>
              <a:t>= </a:t>
            </a:r>
            <a:r>
              <a:rPr lang="ru-RU" sz="2000" dirty="0">
                <a:solidFill>
                  <a:srgbClr val="FF0000"/>
                </a:solidFill>
                <a:effectLst/>
                <a:latin typeface="Sylfaen" panose="020F0502020204030204" pitchFamily="34" charset="0"/>
              </a:rPr>
              <a:t>порядок роста</a:t>
            </a:r>
          </a:p>
          <a:p>
            <a:pPr marL="0" indent="0">
              <a:buNone/>
            </a:pPr>
            <a:r>
              <a:rPr lang="ru-RU" sz="2000" dirty="0">
                <a:effectLst/>
                <a:latin typeface="Sylfaen" panose="020F0502020204030204" pitchFamily="34" charset="0"/>
              </a:rPr>
              <a:t>Общая стоимость </a:t>
            </a:r>
            <a:r>
              <a:rPr lang="en" sz="2000" dirty="0">
                <a:effectLst/>
                <a:latin typeface="Sylfaen" panose="020F0502020204030204" pitchFamily="34" charset="0"/>
              </a:rPr>
              <a:t>= </a:t>
            </a:r>
            <a:r>
              <a:rPr lang="en" sz="2000" dirty="0" err="1">
                <a:effectLst/>
                <a:latin typeface="Sylfaen" panose="020F0502020204030204" pitchFamily="34" charset="0"/>
              </a:rPr>
              <a:t>cost_of_car</a:t>
            </a:r>
            <a:r>
              <a:rPr lang="en" sz="2000" dirty="0">
                <a:effectLst/>
                <a:latin typeface="Sylfaen" panose="020F0502020204030204" pitchFamily="34" charset="0"/>
              </a:rPr>
              <a:t> + </a:t>
            </a:r>
            <a:r>
              <a:rPr lang="en" sz="2000" dirty="0" err="1">
                <a:effectLst/>
                <a:latin typeface="Sylfaen" panose="020F0502020204030204" pitchFamily="34" charset="0"/>
              </a:rPr>
              <a:t>cost_of_bycycle</a:t>
            </a:r>
            <a:r>
              <a:rPr lang="en" sz="2000" dirty="0">
                <a:effectLst/>
                <a:latin typeface="Sylfaen" panose="020F0502020204030204" pitchFamily="34" charset="0"/>
              </a:rPr>
              <a:t> </a:t>
            </a:r>
            <a:endParaRPr lang="ru-RU" sz="2000" dirty="0">
              <a:effectLst/>
              <a:latin typeface="Sylfaen" panose="020F0502020204030204" pitchFamily="34" charset="0"/>
            </a:endParaRPr>
          </a:p>
          <a:p>
            <a:pPr marL="0" indent="0">
              <a:buNone/>
            </a:pPr>
            <a:r>
              <a:rPr lang="ru-RU" sz="2000" dirty="0">
                <a:effectLst/>
                <a:latin typeface="Sylfaen" panose="020F0502020204030204" pitchFamily="34" charset="0"/>
              </a:rPr>
              <a:t>Общая стоимость </a:t>
            </a:r>
            <a:r>
              <a:rPr lang="en" sz="2000" dirty="0" err="1">
                <a:effectLst/>
                <a:latin typeface="Sylfaen" panose="020F0502020204030204" pitchFamily="34" charset="0"/>
              </a:rPr>
              <a:t>cost_of_car</a:t>
            </a:r>
            <a:r>
              <a:rPr lang="en" sz="2000" dirty="0">
                <a:effectLst/>
                <a:latin typeface="Sylfaen" panose="020F0502020204030204" pitchFamily="34" charset="0"/>
              </a:rPr>
              <a:t> (approximation) </a:t>
            </a:r>
            <a:endParaRPr lang="en" sz="200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При анализе алгоритмов нас скорее будет интересовать </a:t>
            </a:r>
            <a:r>
              <a:rPr lang="ru-RU" sz="2000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3"/>
              </a:rPr>
              <a:t>класс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порядка роста, к которому относится </a:t>
            </a:r>
            <a:r>
              <a:rPr lang="ru-RU" sz="2000" b="0" i="0" u="none" strike="noStrike" dirty="0">
                <a:solidFill>
                  <a:srgbClr val="428BCA"/>
                </a:solidFill>
                <a:effectLst/>
                <a:latin typeface="Arial" panose="020B0604020202020204" pitchFamily="34" charset="0"/>
                <a:hlinkClick r:id="rId4"/>
              </a:rPr>
              <a:t>алгоритм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чем точное количество выполняемых им операций каждого типа 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0F24-E357-B441-9CBC-4A5F45CE62D9}"/>
              </a:ext>
            </a:extLst>
          </p:cNvPr>
          <p:cNvSpPr txBox="1"/>
          <p:nvPr/>
        </p:nvSpPr>
        <p:spPr>
          <a:xfrm>
            <a:off x="2519916" y="443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DAD55-2A0F-C74A-AF46-90CC6703AFBA}"/>
              </a:ext>
            </a:extLst>
          </p:cNvPr>
          <p:cNvSpPr txBox="1"/>
          <p:nvPr/>
        </p:nvSpPr>
        <p:spPr>
          <a:xfrm>
            <a:off x="683568" y="3645024"/>
            <a:ext cx="5472608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</a:rPr>
              <a:t>Скорость, это зависимость  времени работы алгоритма от входных данных</a:t>
            </a:r>
          </a:p>
        </p:txBody>
      </p:sp>
      <p:pic>
        <p:nvPicPr>
          <p:cNvPr id="1030" name="Picture 6" descr="Крутой велосипед с колесами от автомобиля">
            <a:extLst>
              <a:ext uri="{FF2B5EF4-FFF2-40B4-BE49-F238E27FC236}">
                <a16:creationId xmlns:a16="http://schemas.microsoft.com/office/drawing/2014/main" id="{BEE6C99B-A401-0840-99C9-A5DD035F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98" y="1592133"/>
            <a:ext cx="2909900" cy="162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Велосипед-машина (гибрид) - YouTube">
            <a:extLst>
              <a:ext uri="{FF2B5EF4-FFF2-40B4-BE49-F238E27FC236}">
                <a16:creationId xmlns:a16="http://schemas.microsoft.com/office/drawing/2014/main" id="{7409044F-D90D-204D-A719-4DBFF928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62" y="3429000"/>
            <a:ext cx="2035732" cy="152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274207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Words>2286</Words>
  <Application>Microsoft Macintosh PowerPoint</Application>
  <PresentationFormat>Экран (4:3)</PresentationFormat>
  <Paragraphs>223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Palatino</vt:lpstr>
      <vt:lpstr>PT Sans</vt:lpstr>
      <vt:lpstr>Sylfaen</vt:lpstr>
      <vt:lpstr>system-ui</vt:lpstr>
      <vt:lpstr>Специальное оформление</vt:lpstr>
      <vt:lpstr> Лекция 3 Введение в алгоритмы и структуры данных реального времени</vt:lpstr>
      <vt:lpstr>Презентация PowerPoint</vt:lpstr>
      <vt:lpstr>Тема лекции:</vt:lpstr>
      <vt:lpstr>План лекции</vt:lpstr>
      <vt:lpstr>Понятие алгоритма</vt:lpstr>
      <vt:lpstr>Что такое анализ алгоритма? </vt:lpstr>
      <vt:lpstr>Анализ алгоритма </vt:lpstr>
      <vt:lpstr>Как сравнивать алгоритмы? </vt:lpstr>
      <vt:lpstr>Что означает термин скорость роста алгоритма?</vt:lpstr>
      <vt:lpstr>Как описывать скорость роста?</vt:lpstr>
      <vt:lpstr>Часто встречающиеся скорости роста</vt:lpstr>
      <vt:lpstr> Анализ сложности алгоритма</vt:lpstr>
      <vt:lpstr> Анализ сложности алгоритма</vt:lpstr>
      <vt:lpstr>Анализ сложности алгоритма</vt:lpstr>
      <vt:lpstr>Типы анализа </vt:lpstr>
      <vt:lpstr>Тип анализа</vt:lpstr>
      <vt:lpstr>Асимптотическая нотация</vt:lpstr>
      <vt:lpstr>Асимптотический анализ алгоритмов</vt:lpstr>
      <vt:lpstr>Нотация BigO </vt:lpstr>
      <vt:lpstr>Примеры BigO</vt:lpstr>
      <vt:lpstr>Примеры BigO</vt:lpstr>
      <vt:lpstr>Примеры BigO</vt:lpstr>
      <vt:lpstr>Омега нотация (Ω-нотация) </vt:lpstr>
      <vt:lpstr>Омега нотация (Ω-нотация) </vt:lpstr>
      <vt:lpstr>Тета-нотация (Θ-нотация)  </vt:lpstr>
      <vt:lpstr>Тета-нотация (Θ-нотация)  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программирование</dc:title>
  <dc:creator>Leonid</dc:creator>
  <cp:lastModifiedBy>lee zoo</cp:lastModifiedBy>
  <cp:revision>231</cp:revision>
  <dcterms:created xsi:type="dcterms:W3CDTF">2015-09-16T18:10:50Z</dcterms:created>
  <dcterms:modified xsi:type="dcterms:W3CDTF">2022-10-20T11:10:39Z</dcterms:modified>
</cp:coreProperties>
</file>